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7" r:id="rId10"/>
    <p:sldId id="281" r:id="rId11"/>
    <p:sldId id="264" r:id="rId12"/>
    <p:sldId id="265" r:id="rId13"/>
    <p:sldId id="266" r:id="rId14"/>
    <p:sldId id="267" r:id="rId15"/>
    <p:sldId id="268" r:id="rId16"/>
    <p:sldId id="270" r:id="rId17"/>
    <p:sldId id="269" r:id="rId18"/>
    <p:sldId id="278" r:id="rId19"/>
    <p:sldId id="271" r:id="rId20"/>
    <p:sldId id="272" r:id="rId21"/>
    <p:sldId id="273" r:id="rId22"/>
    <p:sldId id="274" r:id="rId23"/>
    <p:sldId id="275" r:id="rId24"/>
    <p:sldId id="276"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6/27/2017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nsumer.ftc.gov/articles/0149-debt-colle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474A-2D21-4B19-8F0D-0BC3E81B9694}"/>
              </a:ext>
            </a:extLst>
          </p:cNvPr>
          <p:cNvSpPr>
            <a:spLocks noGrp="1"/>
          </p:cNvSpPr>
          <p:nvPr>
            <p:ph type="ctrTitle"/>
          </p:nvPr>
        </p:nvSpPr>
        <p:spPr/>
        <p:txBody>
          <a:bodyPr/>
          <a:lstStyle/>
          <a:p>
            <a:r>
              <a:rPr lang="en-US" dirty="0"/>
              <a:t>Financial FAQ </a:t>
            </a:r>
            <a:br>
              <a:rPr lang="en-US" dirty="0"/>
            </a:br>
            <a:r>
              <a:rPr lang="en-US" sz="2400" dirty="0"/>
              <a:t>Session One</a:t>
            </a:r>
          </a:p>
        </p:txBody>
      </p:sp>
      <p:sp>
        <p:nvSpPr>
          <p:cNvPr id="3" name="Subtitle 2">
            <a:extLst>
              <a:ext uri="{FF2B5EF4-FFF2-40B4-BE49-F238E27FC236}">
                <a16:creationId xmlns:a16="http://schemas.microsoft.com/office/drawing/2014/main" id="{2EBBDDBC-5858-40EF-8365-8F7E2C637E7F}"/>
              </a:ext>
            </a:extLst>
          </p:cNvPr>
          <p:cNvSpPr>
            <a:spLocks noGrp="1"/>
          </p:cNvSpPr>
          <p:nvPr>
            <p:ph type="subTitle" idx="1"/>
          </p:nvPr>
        </p:nvSpPr>
        <p:spPr/>
        <p:txBody>
          <a:bodyPr/>
          <a:lstStyle/>
          <a:p>
            <a:r>
              <a:rPr lang="en-US" dirty="0"/>
              <a:t>Commonly asked questions on </a:t>
            </a:r>
            <a:br>
              <a:rPr lang="en-US" dirty="0"/>
            </a:br>
            <a:r>
              <a:rPr lang="en-US" dirty="0"/>
              <a:t>Savings, Investments, Credit and More</a:t>
            </a:r>
          </a:p>
        </p:txBody>
      </p:sp>
    </p:spTree>
    <p:extLst>
      <p:ext uri="{BB962C8B-B14F-4D97-AF65-F5344CB8AC3E}">
        <p14:creationId xmlns:p14="http://schemas.microsoft.com/office/powerpoint/2010/main" val="212623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Lenders – Are They Safe?</a:t>
            </a:r>
          </a:p>
        </p:txBody>
      </p:sp>
      <p:sp>
        <p:nvSpPr>
          <p:cNvPr id="3" name="Content Placeholder 2"/>
          <p:cNvSpPr>
            <a:spLocks noGrp="1"/>
          </p:cNvSpPr>
          <p:nvPr>
            <p:ph idx="1"/>
          </p:nvPr>
        </p:nvSpPr>
        <p:spPr/>
        <p:txBody>
          <a:bodyPr>
            <a:normAutofit lnSpcReduction="10000"/>
          </a:bodyPr>
          <a:lstStyle/>
          <a:p>
            <a:r>
              <a:rPr lang="en-US" dirty="0"/>
              <a:t>Sofi – no fees, up to $100K, 5.49%-14.49%, 36-84 months, Credit: 640+</a:t>
            </a:r>
          </a:p>
          <a:p>
            <a:r>
              <a:rPr lang="en-US" dirty="0"/>
              <a:t>Prosper</a:t>
            </a:r>
          </a:p>
          <a:p>
            <a:r>
              <a:rPr lang="en-US" dirty="0"/>
              <a:t>Lending Tree</a:t>
            </a:r>
          </a:p>
          <a:p>
            <a:r>
              <a:rPr lang="en-US" dirty="0"/>
              <a:t>LightStream</a:t>
            </a:r>
          </a:p>
          <a:p>
            <a:r>
              <a:rPr lang="en-US" dirty="0"/>
              <a:t>Best Egg</a:t>
            </a:r>
          </a:p>
          <a:p>
            <a:r>
              <a:rPr lang="en-US" dirty="0"/>
              <a:t>Lending Club</a:t>
            </a:r>
          </a:p>
          <a:p>
            <a:r>
              <a:rPr lang="en-US" dirty="0"/>
              <a:t>Promise</a:t>
            </a:r>
          </a:p>
        </p:txBody>
      </p:sp>
    </p:spTree>
    <p:extLst>
      <p:ext uri="{BB962C8B-B14F-4D97-AF65-F5344CB8AC3E}">
        <p14:creationId xmlns:p14="http://schemas.microsoft.com/office/powerpoint/2010/main" val="356719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D588-A1DE-464B-8625-88FD506B669F}"/>
              </a:ext>
            </a:extLst>
          </p:cNvPr>
          <p:cNvSpPr>
            <a:spLocks noGrp="1"/>
          </p:cNvSpPr>
          <p:nvPr>
            <p:ph type="title"/>
          </p:nvPr>
        </p:nvSpPr>
        <p:spPr/>
        <p:txBody>
          <a:bodyPr>
            <a:normAutofit fontScale="90000"/>
          </a:bodyPr>
          <a:lstStyle/>
          <a:p>
            <a:r>
              <a:rPr lang="en-US" dirty="0"/>
              <a:t>What Are Credit Scores and How </a:t>
            </a:r>
            <a:br>
              <a:rPr lang="en-US" dirty="0"/>
            </a:br>
            <a:r>
              <a:rPr lang="en-US" dirty="0"/>
              <a:t>Are They Calculated?</a:t>
            </a:r>
          </a:p>
        </p:txBody>
      </p:sp>
      <p:sp>
        <p:nvSpPr>
          <p:cNvPr id="3" name="Content Placeholder 2">
            <a:extLst>
              <a:ext uri="{FF2B5EF4-FFF2-40B4-BE49-F238E27FC236}">
                <a16:creationId xmlns:a16="http://schemas.microsoft.com/office/drawing/2014/main" id="{80934EED-9678-4657-A6F3-1AA5C014B7BB}"/>
              </a:ext>
            </a:extLst>
          </p:cNvPr>
          <p:cNvSpPr>
            <a:spLocks noGrp="1"/>
          </p:cNvSpPr>
          <p:nvPr>
            <p:ph idx="1"/>
          </p:nvPr>
        </p:nvSpPr>
        <p:spPr/>
        <p:txBody>
          <a:bodyPr>
            <a:normAutofit lnSpcReduction="10000"/>
          </a:bodyPr>
          <a:lstStyle/>
          <a:p>
            <a:r>
              <a:rPr lang="en-US" dirty="0"/>
              <a:t>each of your FICO (fair isaac corporation) Scores (you have more than one) is a three-digit number summarizing your credit risk - that is, how likely you are to pay back your credit obligations as agreed.</a:t>
            </a:r>
          </a:p>
          <a:p>
            <a:r>
              <a:rPr lang="en-US" dirty="0"/>
              <a:t>scores range between 300-850 (FICO 8)</a:t>
            </a:r>
          </a:p>
          <a:p>
            <a:r>
              <a:rPr lang="en-US" dirty="0" err="1"/>
              <a:t>experian</a:t>
            </a:r>
            <a:r>
              <a:rPr lang="en-US" dirty="0"/>
              <a:t>, equifax, and trans union -- each use different types of FICO scores when calculating your credit score.</a:t>
            </a:r>
          </a:p>
          <a:p>
            <a:r>
              <a:rPr lang="en-US" dirty="0"/>
              <a:t>payment history – 35%   balances owed – 30%   length of history – 15%   credit type – 10%   new credit  - 10%</a:t>
            </a:r>
          </a:p>
        </p:txBody>
      </p:sp>
    </p:spTree>
    <p:extLst>
      <p:ext uri="{BB962C8B-B14F-4D97-AF65-F5344CB8AC3E}">
        <p14:creationId xmlns:p14="http://schemas.microsoft.com/office/powerpoint/2010/main" val="353860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9ABC-04B4-46A5-825D-16009E921856}"/>
              </a:ext>
            </a:extLst>
          </p:cNvPr>
          <p:cNvSpPr>
            <a:spLocks noGrp="1"/>
          </p:cNvSpPr>
          <p:nvPr>
            <p:ph type="title"/>
          </p:nvPr>
        </p:nvSpPr>
        <p:spPr/>
        <p:txBody>
          <a:bodyPr>
            <a:normAutofit fontScale="90000"/>
          </a:bodyPr>
          <a:lstStyle/>
          <a:p>
            <a:r>
              <a:rPr lang="en-US" dirty="0"/>
              <a:t>What Is a Credit Report and When Is It Used?</a:t>
            </a:r>
          </a:p>
        </p:txBody>
      </p:sp>
      <p:sp>
        <p:nvSpPr>
          <p:cNvPr id="3" name="Content Placeholder 2">
            <a:extLst>
              <a:ext uri="{FF2B5EF4-FFF2-40B4-BE49-F238E27FC236}">
                <a16:creationId xmlns:a16="http://schemas.microsoft.com/office/drawing/2014/main" id="{43F443F0-389C-4E57-A384-7B807C92741A}"/>
              </a:ext>
            </a:extLst>
          </p:cNvPr>
          <p:cNvSpPr>
            <a:spLocks noGrp="1"/>
          </p:cNvSpPr>
          <p:nvPr>
            <p:ph idx="1"/>
          </p:nvPr>
        </p:nvSpPr>
        <p:spPr/>
        <p:txBody>
          <a:bodyPr>
            <a:normAutofit lnSpcReduction="10000"/>
          </a:bodyPr>
          <a:lstStyle/>
          <a:p>
            <a:r>
              <a:rPr lang="en-US" dirty="0"/>
              <a:t>detailed report of an individual's credit history</a:t>
            </a:r>
          </a:p>
          <a:p>
            <a:r>
              <a:rPr lang="en-US" dirty="0"/>
              <a:t>credit bureaus collect information and create credit reports based on that information</a:t>
            </a:r>
          </a:p>
          <a:p>
            <a:r>
              <a:rPr lang="en-US" dirty="0"/>
              <a:t>lenders use the reports along with other details to determine loan and credit card applicants' credit worthiness</a:t>
            </a:r>
          </a:p>
          <a:p>
            <a:r>
              <a:rPr lang="en-US" dirty="0"/>
              <a:t>other businesses might use your credit reports to determine whether to offer you insurance; rent a house or apartment to you; provide you with cable TV, internet, utility, or cell phone service.</a:t>
            </a:r>
          </a:p>
        </p:txBody>
      </p:sp>
    </p:spTree>
    <p:extLst>
      <p:ext uri="{BB962C8B-B14F-4D97-AF65-F5344CB8AC3E}">
        <p14:creationId xmlns:p14="http://schemas.microsoft.com/office/powerpoint/2010/main" val="203520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4B51-8E79-4A69-B001-F38D149418BE}"/>
              </a:ext>
            </a:extLst>
          </p:cNvPr>
          <p:cNvSpPr>
            <a:spLocks noGrp="1"/>
          </p:cNvSpPr>
          <p:nvPr>
            <p:ph type="title"/>
          </p:nvPr>
        </p:nvSpPr>
        <p:spPr/>
        <p:txBody>
          <a:bodyPr>
            <a:normAutofit fontScale="90000"/>
          </a:bodyPr>
          <a:lstStyle/>
          <a:p>
            <a:r>
              <a:rPr lang="en-US" dirty="0"/>
              <a:t>How Long Do Bad Accounts and Legal Issues Stay on My Credit Report?</a:t>
            </a:r>
          </a:p>
        </p:txBody>
      </p:sp>
      <p:sp>
        <p:nvSpPr>
          <p:cNvPr id="3" name="Content Placeholder 2">
            <a:extLst>
              <a:ext uri="{FF2B5EF4-FFF2-40B4-BE49-F238E27FC236}">
                <a16:creationId xmlns:a16="http://schemas.microsoft.com/office/drawing/2014/main" id="{D0E6DB2E-712E-44F5-92D0-8F06927E0104}"/>
              </a:ext>
            </a:extLst>
          </p:cNvPr>
          <p:cNvSpPr>
            <a:spLocks noGrp="1"/>
          </p:cNvSpPr>
          <p:nvPr>
            <p:ph idx="1"/>
          </p:nvPr>
        </p:nvSpPr>
        <p:spPr/>
        <p:txBody>
          <a:bodyPr/>
          <a:lstStyle/>
          <a:p>
            <a:r>
              <a:rPr lang="en-US" dirty="0"/>
              <a:t>late payments, collection notices, and foreclosures stay on your report for seven years</a:t>
            </a:r>
          </a:p>
          <a:p>
            <a:r>
              <a:rPr lang="en-US" dirty="0"/>
              <a:t>bankruptcies stay on your report for ten years</a:t>
            </a:r>
          </a:p>
          <a:p>
            <a:r>
              <a:rPr lang="en-US" dirty="0"/>
              <a:t>the good news?... there’s no time limit on positive info; in fact, the longer your history of on-time payments, the better.</a:t>
            </a:r>
          </a:p>
        </p:txBody>
      </p:sp>
    </p:spTree>
    <p:extLst>
      <p:ext uri="{BB962C8B-B14F-4D97-AF65-F5344CB8AC3E}">
        <p14:creationId xmlns:p14="http://schemas.microsoft.com/office/powerpoint/2010/main" val="63219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BA2D-11FD-4150-ABA4-08A4156915C5}"/>
              </a:ext>
            </a:extLst>
          </p:cNvPr>
          <p:cNvSpPr>
            <a:spLocks noGrp="1"/>
          </p:cNvSpPr>
          <p:nvPr>
            <p:ph type="title"/>
          </p:nvPr>
        </p:nvSpPr>
        <p:spPr/>
        <p:txBody>
          <a:bodyPr>
            <a:normAutofit fontScale="90000"/>
          </a:bodyPr>
          <a:lstStyle/>
          <a:p>
            <a:r>
              <a:rPr lang="en-US" dirty="0"/>
              <a:t>How Can I Dispute Errors on </a:t>
            </a:r>
            <a:br>
              <a:rPr lang="en-US" dirty="0"/>
            </a:br>
            <a:r>
              <a:rPr lang="en-US" dirty="0"/>
              <a:t>My Credit Report?</a:t>
            </a:r>
          </a:p>
        </p:txBody>
      </p:sp>
      <p:sp>
        <p:nvSpPr>
          <p:cNvPr id="3" name="Content Placeholder 2">
            <a:extLst>
              <a:ext uri="{FF2B5EF4-FFF2-40B4-BE49-F238E27FC236}">
                <a16:creationId xmlns:a16="http://schemas.microsoft.com/office/drawing/2014/main" id="{BCB9ABEE-03AA-46DB-900D-A789C3DB4E5D}"/>
              </a:ext>
            </a:extLst>
          </p:cNvPr>
          <p:cNvSpPr>
            <a:spLocks noGrp="1"/>
          </p:cNvSpPr>
          <p:nvPr>
            <p:ph idx="1"/>
          </p:nvPr>
        </p:nvSpPr>
        <p:spPr/>
        <p:txBody>
          <a:bodyPr/>
          <a:lstStyle/>
          <a:p>
            <a:r>
              <a:rPr lang="en-US" dirty="0"/>
              <a:t>bureaus are required to investigate—typically within 30 days—and to fix any problems that are discovered</a:t>
            </a:r>
          </a:p>
          <a:p>
            <a:r>
              <a:rPr lang="en-US" dirty="0"/>
              <a:t>all three credit bureaus all have a form on their website where you can submit a dispute as well as a contact phone and mailing address</a:t>
            </a:r>
          </a:p>
          <a:p>
            <a:r>
              <a:rPr lang="en-US" dirty="0"/>
              <a:t>you may also want to contact the creditor issuing the loan or </a:t>
            </a:r>
            <a:r>
              <a:rPr lang="en-US"/>
              <a:t>credit card to </a:t>
            </a:r>
            <a:r>
              <a:rPr lang="en-US" dirty="0"/>
              <a:t>let them know of the error.</a:t>
            </a:r>
          </a:p>
          <a:p>
            <a:endParaRPr lang="en-US" dirty="0"/>
          </a:p>
        </p:txBody>
      </p:sp>
    </p:spTree>
    <p:extLst>
      <p:ext uri="{BB962C8B-B14F-4D97-AF65-F5344CB8AC3E}">
        <p14:creationId xmlns:p14="http://schemas.microsoft.com/office/powerpoint/2010/main" val="84647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2F19-CA9E-45F2-8126-11CD5DA523BC}"/>
              </a:ext>
            </a:extLst>
          </p:cNvPr>
          <p:cNvSpPr>
            <a:spLocks noGrp="1"/>
          </p:cNvSpPr>
          <p:nvPr>
            <p:ph type="title"/>
          </p:nvPr>
        </p:nvSpPr>
        <p:spPr/>
        <p:txBody>
          <a:bodyPr>
            <a:normAutofit fontScale="90000"/>
          </a:bodyPr>
          <a:lstStyle/>
          <a:p>
            <a:r>
              <a:rPr lang="en-US" dirty="0"/>
              <a:t>Should I Get a Bill Consolidation Loan to Pay Off My Credit Cards?</a:t>
            </a:r>
          </a:p>
        </p:txBody>
      </p:sp>
      <p:sp>
        <p:nvSpPr>
          <p:cNvPr id="3" name="Content Placeholder 2">
            <a:extLst>
              <a:ext uri="{FF2B5EF4-FFF2-40B4-BE49-F238E27FC236}">
                <a16:creationId xmlns:a16="http://schemas.microsoft.com/office/drawing/2014/main" id="{96B2DD92-CB04-461F-89C0-5631F0B42227}"/>
              </a:ext>
            </a:extLst>
          </p:cNvPr>
          <p:cNvSpPr>
            <a:spLocks noGrp="1"/>
          </p:cNvSpPr>
          <p:nvPr>
            <p:ph idx="1"/>
          </p:nvPr>
        </p:nvSpPr>
        <p:spPr/>
        <p:txBody>
          <a:bodyPr/>
          <a:lstStyle/>
          <a:p>
            <a:r>
              <a:rPr lang="en-US" dirty="0"/>
              <a:t>one payment vs. multiple payments – pros and cons</a:t>
            </a:r>
          </a:p>
          <a:p>
            <a:r>
              <a:rPr lang="en-US" dirty="0"/>
              <a:t>compare rates between loan and credit cards</a:t>
            </a:r>
          </a:p>
          <a:p>
            <a:r>
              <a:rPr lang="en-US" dirty="0"/>
              <a:t>if you get a loan, cut up the credit cards </a:t>
            </a:r>
          </a:p>
          <a:p>
            <a:r>
              <a:rPr lang="en-US" dirty="0"/>
              <a:t>don’t open new credit cards – use cash or debit - want vs. need</a:t>
            </a:r>
          </a:p>
          <a:p>
            <a:endParaRPr lang="en-US" dirty="0"/>
          </a:p>
        </p:txBody>
      </p:sp>
    </p:spTree>
    <p:extLst>
      <p:ext uri="{BB962C8B-B14F-4D97-AF65-F5344CB8AC3E}">
        <p14:creationId xmlns:p14="http://schemas.microsoft.com/office/powerpoint/2010/main" val="186869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BB79-7291-4713-8387-BFD77100B063}"/>
              </a:ext>
            </a:extLst>
          </p:cNvPr>
          <p:cNvSpPr>
            <a:spLocks noGrp="1"/>
          </p:cNvSpPr>
          <p:nvPr>
            <p:ph type="title"/>
          </p:nvPr>
        </p:nvSpPr>
        <p:spPr/>
        <p:txBody>
          <a:bodyPr>
            <a:normAutofit fontScale="90000"/>
          </a:bodyPr>
          <a:lstStyle/>
          <a:p>
            <a:r>
              <a:rPr lang="en-US" dirty="0"/>
              <a:t>What Do I Do If I’m Past Due or I Know I’m Going to Have Trouble Paying A Bill?</a:t>
            </a:r>
          </a:p>
        </p:txBody>
      </p:sp>
      <p:sp>
        <p:nvSpPr>
          <p:cNvPr id="3" name="Content Placeholder 2">
            <a:extLst>
              <a:ext uri="{FF2B5EF4-FFF2-40B4-BE49-F238E27FC236}">
                <a16:creationId xmlns:a16="http://schemas.microsoft.com/office/drawing/2014/main" id="{4E9BF69B-FF54-4370-AB5C-DE5CE11A7B9C}"/>
              </a:ext>
            </a:extLst>
          </p:cNvPr>
          <p:cNvSpPr>
            <a:spLocks noGrp="1"/>
          </p:cNvSpPr>
          <p:nvPr>
            <p:ph idx="1"/>
          </p:nvPr>
        </p:nvSpPr>
        <p:spPr/>
        <p:txBody>
          <a:bodyPr/>
          <a:lstStyle/>
          <a:p>
            <a:r>
              <a:rPr lang="en-US" dirty="0"/>
              <a:t>contact the creditor</a:t>
            </a:r>
          </a:p>
          <a:p>
            <a:r>
              <a:rPr lang="en-US" dirty="0"/>
              <a:t>be honest and sincere</a:t>
            </a:r>
          </a:p>
          <a:p>
            <a:r>
              <a:rPr lang="en-US" dirty="0"/>
              <a:t>ask for help</a:t>
            </a:r>
          </a:p>
          <a:p>
            <a:r>
              <a:rPr lang="en-US" dirty="0"/>
              <a:t>stick to your commitment</a:t>
            </a:r>
          </a:p>
        </p:txBody>
      </p:sp>
    </p:spTree>
    <p:extLst>
      <p:ext uri="{BB962C8B-B14F-4D97-AF65-F5344CB8AC3E}">
        <p14:creationId xmlns:p14="http://schemas.microsoft.com/office/powerpoint/2010/main" val="168483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C88E-2E87-4132-9B8E-BCDF63232232}"/>
              </a:ext>
            </a:extLst>
          </p:cNvPr>
          <p:cNvSpPr>
            <a:spLocks noGrp="1"/>
          </p:cNvSpPr>
          <p:nvPr>
            <p:ph type="title"/>
          </p:nvPr>
        </p:nvSpPr>
        <p:spPr/>
        <p:txBody>
          <a:bodyPr/>
          <a:lstStyle/>
          <a:p>
            <a:r>
              <a:rPr lang="en-US" dirty="0"/>
              <a:t>How Do I Deal with Debt Collectors?</a:t>
            </a:r>
          </a:p>
        </p:txBody>
      </p:sp>
      <p:sp>
        <p:nvSpPr>
          <p:cNvPr id="3" name="Content Placeholder 2">
            <a:extLst>
              <a:ext uri="{FF2B5EF4-FFF2-40B4-BE49-F238E27FC236}">
                <a16:creationId xmlns:a16="http://schemas.microsoft.com/office/drawing/2014/main" id="{B6C41350-FA51-484B-9C3F-458DC3F57CB2}"/>
              </a:ext>
            </a:extLst>
          </p:cNvPr>
          <p:cNvSpPr>
            <a:spLocks noGrp="1"/>
          </p:cNvSpPr>
          <p:nvPr>
            <p:ph idx="1"/>
          </p:nvPr>
        </p:nvSpPr>
        <p:spPr/>
        <p:txBody>
          <a:bodyPr/>
          <a:lstStyle/>
          <a:p>
            <a:r>
              <a:rPr lang="en-US" dirty="0"/>
              <a:t>know the law – debt collectors have lots of restrictions</a:t>
            </a:r>
          </a:p>
          <a:p>
            <a:r>
              <a:rPr lang="en-US" dirty="0">
                <a:hlinkClick r:id="rId2"/>
              </a:rPr>
              <a:t>https://www.consumer.ftc.gov/articles/0149-debt-collection</a:t>
            </a:r>
            <a:endParaRPr lang="en-US" dirty="0"/>
          </a:p>
          <a:p>
            <a:r>
              <a:rPr lang="en-US" dirty="0"/>
              <a:t>try to work with them if you can – not always easy</a:t>
            </a:r>
          </a:p>
          <a:p>
            <a:r>
              <a:rPr lang="en-US" dirty="0"/>
              <a:t>request no contact by phone in writing</a:t>
            </a:r>
          </a:p>
          <a:p>
            <a:endParaRPr lang="en-US" dirty="0"/>
          </a:p>
          <a:p>
            <a:endParaRPr lang="en-US" dirty="0"/>
          </a:p>
        </p:txBody>
      </p:sp>
    </p:spTree>
    <p:extLst>
      <p:ext uri="{BB962C8B-B14F-4D97-AF65-F5344CB8AC3E}">
        <p14:creationId xmlns:p14="http://schemas.microsoft.com/office/powerpoint/2010/main" val="215952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Debt Settlement Affect </a:t>
            </a:r>
            <a:br>
              <a:rPr lang="en-US" dirty="0"/>
            </a:br>
            <a:r>
              <a:rPr lang="en-US" dirty="0"/>
              <a:t>my Credit Score?</a:t>
            </a:r>
          </a:p>
        </p:txBody>
      </p:sp>
      <p:sp>
        <p:nvSpPr>
          <p:cNvPr id="3" name="Content Placeholder 2"/>
          <p:cNvSpPr>
            <a:spLocks noGrp="1"/>
          </p:cNvSpPr>
          <p:nvPr>
            <p:ph idx="1"/>
          </p:nvPr>
        </p:nvSpPr>
        <p:spPr/>
        <p:txBody>
          <a:bodyPr>
            <a:normAutofit lnSpcReduction="10000"/>
          </a:bodyPr>
          <a:lstStyle/>
          <a:p>
            <a:r>
              <a:rPr lang="en-US" dirty="0"/>
              <a:t>pretty simple – it will ruin it… run away</a:t>
            </a:r>
          </a:p>
          <a:p>
            <a:r>
              <a:rPr lang="en-US" dirty="0"/>
              <a:t>company collects $$ monthly from you and puts in in a “bucket” account</a:t>
            </a:r>
          </a:p>
          <a:p>
            <a:r>
              <a:rPr lang="en-US" dirty="0"/>
              <a:t>this “bucket” is used to pay the settlements if they can negotiate them</a:t>
            </a:r>
          </a:p>
          <a:p>
            <a:r>
              <a:rPr lang="en-US" dirty="0"/>
              <a:t>problem: while they are building this “bucket” all your accounts are falling further and further behind until they are charged off or you are sued, or both</a:t>
            </a:r>
          </a:p>
          <a:p>
            <a:r>
              <a:rPr lang="en-US" dirty="0"/>
              <a:t>plus, the company makes big commissions on whatever they settle and rarely orally disclose that you can, and most likely will, be sued </a:t>
            </a:r>
            <a:r>
              <a:rPr lang="en-US"/>
              <a:t>by your </a:t>
            </a:r>
            <a:r>
              <a:rPr lang="en-US" dirty="0"/>
              <a:t>creditors</a:t>
            </a:r>
          </a:p>
          <a:p>
            <a:endParaRPr lang="en-US" dirty="0"/>
          </a:p>
          <a:p>
            <a:endParaRPr lang="en-US" dirty="0"/>
          </a:p>
        </p:txBody>
      </p:sp>
    </p:spTree>
    <p:extLst>
      <p:ext uri="{BB962C8B-B14F-4D97-AF65-F5344CB8AC3E}">
        <p14:creationId xmlns:p14="http://schemas.microsoft.com/office/powerpoint/2010/main" val="274131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ADB9-506D-4052-95F0-88FA48EB6F56}"/>
              </a:ext>
            </a:extLst>
          </p:cNvPr>
          <p:cNvSpPr>
            <a:spLocks noGrp="1"/>
          </p:cNvSpPr>
          <p:nvPr>
            <p:ph type="title"/>
          </p:nvPr>
        </p:nvSpPr>
        <p:spPr/>
        <p:txBody>
          <a:bodyPr/>
          <a:lstStyle/>
          <a:p>
            <a:r>
              <a:rPr lang="en-US" dirty="0"/>
              <a:t>Bankruptcy – Pros and Cons</a:t>
            </a:r>
          </a:p>
        </p:txBody>
      </p:sp>
      <p:sp>
        <p:nvSpPr>
          <p:cNvPr id="3" name="Content Placeholder 2">
            <a:extLst>
              <a:ext uri="{FF2B5EF4-FFF2-40B4-BE49-F238E27FC236}">
                <a16:creationId xmlns:a16="http://schemas.microsoft.com/office/drawing/2014/main" id="{750B6428-B797-4D54-98C2-C6F82E7A2B82}"/>
              </a:ext>
            </a:extLst>
          </p:cNvPr>
          <p:cNvSpPr>
            <a:spLocks noGrp="1"/>
          </p:cNvSpPr>
          <p:nvPr>
            <p:ph idx="1"/>
          </p:nvPr>
        </p:nvSpPr>
        <p:spPr/>
        <p:txBody>
          <a:bodyPr/>
          <a:lstStyle/>
          <a:p>
            <a:r>
              <a:rPr lang="en-US" dirty="0"/>
              <a:t>chapter 7 – all debts wiped out       chapter 13 – 3 to 5 yr. repayment plan</a:t>
            </a:r>
          </a:p>
          <a:p>
            <a:r>
              <a:rPr lang="en-US" dirty="0"/>
              <a:t>on credit report for 10 years</a:t>
            </a:r>
          </a:p>
          <a:p>
            <a:r>
              <a:rPr lang="en-US" dirty="0"/>
              <a:t>last resort</a:t>
            </a:r>
          </a:p>
          <a:p>
            <a:r>
              <a:rPr lang="en-US" dirty="0"/>
              <a:t>clean start</a:t>
            </a:r>
          </a:p>
          <a:p>
            <a:r>
              <a:rPr lang="en-US" dirty="0"/>
              <a:t>usually keep home and older cars</a:t>
            </a:r>
          </a:p>
          <a:p>
            <a:r>
              <a:rPr lang="en-US" dirty="0"/>
              <a:t>find a good attorney</a:t>
            </a:r>
          </a:p>
          <a:p>
            <a:endParaRPr lang="en-US" dirty="0"/>
          </a:p>
        </p:txBody>
      </p:sp>
    </p:spTree>
    <p:extLst>
      <p:ext uri="{BB962C8B-B14F-4D97-AF65-F5344CB8AC3E}">
        <p14:creationId xmlns:p14="http://schemas.microsoft.com/office/powerpoint/2010/main" val="247125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B9E13-F0F2-47B6-A012-416CD110D0EB}"/>
              </a:ext>
            </a:extLst>
          </p:cNvPr>
          <p:cNvSpPr>
            <a:spLocks noGrp="1"/>
          </p:cNvSpPr>
          <p:nvPr>
            <p:ph type="title"/>
          </p:nvPr>
        </p:nvSpPr>
        <p:spPr/>
        <p:txBody>
          <a:bodyPr>
            <a:normAutofit fontScale="90000"/>
          </a:bodyPr>
          <a:lstStyle/>
          <a:p>
            <a:r>
              <a:rPr lang="en-US" dirty="0"/>
              <a:t>Why Do I Need an Emergency Fund</a:t>
            </a:r>
            <a:br>
              <a:rPr lang="en-US" dirty="0"/>
            </a:br>
            <a:r>
              <a:rPr lang="en-US" dirty="0"/>
              <a:t>and How Much Do I Need?</a:t>
            </a:r>
          </a:p>
        </p:txBody>
      </p:sp>
      <p:sp>
        <p:nvSpPr>
          <p:cNvPr id="3" name="Content Placeholder 2">
            <a:extLst>
              <a:ext uri="{FF2B5EF4-FFF2-40B4-BE49-F238E27FC236}">
                <a16:creationId xmlns:a16="http://schemas.microsoft.com/office/drawing/2014/main" id="{DE33E8B9-6572-46FB-8ED6-577D8C5D70CE}"/>
              </a:ext>
            </a:extLst>
          </p:cNvPr>
          <p:cNvSpPr>
            <a:spLocks noGrp="1"/>
          </p:cNvSpPr>
          <p:nvPr>
            <p:ph idx="1"/>
          </p:nvPr>
        </p:nvSpPr>
        <p:spPr/>
        <p:txBody>
          <a:bodyPr/>
          <a:lstStyle/>
          <a:p>
            <a:r>
              <a:rPr lang="en-US" dirty="0"/>
              <a:t>three to six months worth of the money that you need for all non-discretionary expenses (such as, utilities, mortgage, insurance and food)</a:t>
            </a:r>
          </a:p>
          <a:p>
            <a:r>
              <a:rPr lang="en-US" dirty="0"/>
              <a:t>separate account from your regular checking and savings, so you’re not tempted to tap in to the account</a:t>
            </a:r>
          </a:p>
          <a:p>
            <a:r>
              <a:rPr lang="en-US" dirty="0"/>
              <a:t>completely safe and liquid - savings or money market account</a:t>
            </a:r>
          </a:p>
          <a:p>
            <a:r>
              <a:rPr lang="en-US" dirty="0"/>
              <a:t>it’s a safety net… not an investment</a:t>
            </a:r>
          </a:p>
        </p:txBody>
      </p:sp>
    </p:spTree>
    <p:extLst>
      <p:ext uri="{BB962C8B-B14F-4D97-AF65-F5344CB8AC3E}">
        <p14:creationId xmlns:p14="http://schemas.microsoft.com/office/powerpoint/2010/main" val="281612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00B5-5ED5-4E47-A141-BD561AF4320B}"/>
              </a:ext>
            </a:extLst>
          </p:cNvPr>
          <p:cNvSpPr>
            <a:spLocks noGrp="1"/>
          </p:cNvSpPr>
          <p:nvPr>
            <p:ph type="title"/>
          </p:nvPr>
        </p:nvSpPr>
        <p:spPr/>
        <p:txBody>
          <a:bodyPr>
            <a:normAutofit/>
          </a:bodyPr>
          <a:lstStyle/>
          <a:p>
            <a:r>
              <a:rPr lang="en-US" dirty="0"/>
              <a:t>What are Stocks?</a:t>
            </a:r>
          </a:p>
        </p:txBody>
      </p:sp>
      <p:sp>
        <p:nvSpPr>
          <p:cNvPr id="3" name="Content Placeholder 2">
            <a:extLst>
              <a:ext uri="{FF2B5EF4-FFF2-40B4-BE49-F238E27FC236}">
                <a16:creationId xmlns:a16="http://schemas.microsoft.com/office/drawing/2014/main" id="{2E8FC79C-8CF5-489C-A13A-54329CB57FA4}"/>
              </a:ext>
            </a:extLst>
          </p:cNvPr>
          <p:cNvSpPr>
            <a:spLocks noGrp="1"/>
          </p:cNvSpPr>
          <p:nvPr>
            <p:ph idx="1"/>
          </p:nvPr>
        </p:nvSpPr>
        <p:spPr/>
        <p:txBody>
          <a:bodyPr>
            <a:normAutofit/>
          </a:bodyPr>
          <a:lstStyle/>
          <a:p>
            <a:r>
              <a:rPr lang="en-US" dirty="0"/>
              <a:t>a small piece of a company – co-owner</a:t>
            </a:r>
          </a:p>
          <a:p>
            <a:r>
              <a:rPr lang="en-US" dirty="0"/>
              <a:t>purpose of stocks is to give corporations the ability to raise money without taking on more debt. They sell shares in return for money, and the value of the shares increases if their business does well</a:t>
            </a:r>
          </a:p>
          <a:p>
            <a:r>
              <a:rPr lang="en-US" dirty="0"/>
              <a:t>volatile</a:t>
            </a:r>
          </a:p>
          <a:p>
            <a:r>
              <a:rPr lang="en-US" dirty="0"/>
              <a:t>sold in “shares” - bought and sold on a stock market like NYSE </a:t>
            </a:r>
          </a:p>
          <a:p>
            <a:r>
              <a:rPr lang="en-US" dirty="0"/>
              <a:t>by low, sell high – profiting from your investment</a:t>
            </a:r>
          </a:p>
        </p:txBody>
      </p:sp>
    </p:spTree>
    <p:extLst>
      <p:ext uri="{BB962C8B-B14F-4D97-AF65-F5344CB8AC3E}">
        <p14:creationId xmlns:p14="http://schemas.microsoft.com/office/powerpoint/2010/main" val="2908502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146E-9946-4A22-94F6-542274DD8FE4}"/>
              </a:ext>
            </a:extLst>
          </p:cNvPr>
          <p:cNvSpPr>
            <a:spLocks noGrp="1"/>
          </p:cNvSpPr>
          <p:nvPr>
            <p:ph type="title"/>
          </p:nvPr>
        </p:nvSpPr>
        <p:spPr/>
        <p:txBody>
          <a:bodyPr/>
          <a:lstStyle/>
          <a:p>
            <a:r>
              <a:rPr lang="en-US" dirty="0"/>
              <a:t>What are Bonds?</a:t>
            </a:r>
          </a:p>
        </p:txBody>
      </p:sp>
      <p:sp>
        <p:nvSpPr>
          <p:cNvPr id="3" name="Content Placeholder 2">
            <a:extLst>
              <a:ext uri="{FF2B5EF4-FFF2-40B4-BE49-F238E27FC236}">
                <a16:creationId xmlns:a16="http://schemas.microsoft.com/office/drawing/2014/main" id="{4312AE02-B2BB-4DCE-B2EA-CC8BA13E83B6}"/>
              </a:ext>
            </a:extLst>
          </p:cNvPr>
          <p:cNvSpPr>
            <a:spLocks noGrp="1"/>
          </p:cNvSpPr>
          <p:nvPr>
            <p:ph idx="1"/>
          </p:nvPr>
        </p:nvSpPr>
        <p:spPr/>
        <p:txBody>
          <a:bodyPr/>
          <a:lstStyle/>
          <a:p>
            <a:r>
              <a:rPr lang="en-US" dirty="0"/>
              <a:t>when you buy a bond you’re not buying ownership of the company, but instead, you’re lending that company money</a:t>
            </a:r>
          </a:p>
          <a:p>
            <a:r>
              <a:rPr lang="en-US" dirty="0"/>
              <a:t>in return for your loan, the company pays you interest</a:t>
            </a:r>
          </a:p>
          <a:p>
            <a:r>
              <a:rPr lang="en-US" dirty="0"/>
              <a:t>safer and stable – less return with lower risk</a:t>
            </a:r>
          </a:p>
          <a:p>
            <a:r>
              <a:rPr lang="en-US" dirty="0"/>
              <a:t>mitigates risk when mixed with stocks</a:t>
            </a:r>
          </a:p>
          <a:p>
            <a:r>
              <a:rPr lang="en-US" dirty="0"/>
              <a:t>insured (govt and some municipal bonds)</a:t>
            </a:r>
          </a:p>
        </p:txBody>
      </p:sp>
    </p:spTree>
    <p:extLst>
      <p:ext uri="{BB962C8B-B14F-4D97-AF65-F5344CB8AC3E}">
        <p14:creationId xmlns:p14="http://schemas.microsoft.com/office/powerpoint/2010/main" val="124577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F668-1CD1-40C7-8B45-B09A7113DB2C}"/>
              </a:ext>
            </a:extLst>
          </p:cNvPr>
          <p:cNvSpPr>
            <a:spLocks noGrp="1"/>
          </p:cNvSpPr>
          <p:nvPr>
            <p:ph type="title"/>
          </p:nvPr>
        </p:nvSpPr>
        <p:spPr/>
        <p:txBody>
          <a:bodyPr/>
          <a:lstStyle/>
          <a:p>
            <a:r>
              <a:rPr lang="en-US" dirty="0"/>
              <a:t>What are Mutual Funds?</a:t>
            </a:r>
          </a:p>
        </p:txBody>
      </p:sp>
      <p:sp>
        <p:nvSpPr>
          <p:cNvPr id="3" name="Content Placeholder 2">
            <a:extLst>
              <a:ext uri="{FF2B5EF4-FFF2-40B4-BE49-F238E27FC236}">
                <a16:creationId xmlns:a16="http://schemas.microsoft.com/office/drawing/2014/main" id="{396ED821-8AC6-420B-8922-F7CBF1E7FCBC}"/>
              </a:ext>
            </a:extLst>
          </p:cNvPr>
          <p:cNvSpPr>
            <a:spLocks noGrp="1"/>
          </p:cNvSpPr>
          <p:nvPr>
            <p:ph idx="1"/>
          </p:nvPr>
        </p:nvSpPr>
        <p:spPr/>
        <p:txBody>
          <a:bodyPr>
            <a:normAutofit/>
          </a:bodyPr>
          <a:lstStyle/>
          <a:p>
            <a:r>
              <a:rPr lang="en-US" dirty="0"/>
              <a:t>an investment vehicle made up of a pool of funds collected from many investors for the purpose of investing in securities such as stocks, bonds, money market instruments and similar assets</a:t>
            </a:r>
          </a:p>
          <a:p>
            <a:r>
              <a:rPr lang="en-US" dirty="0"/>
              <a:t>operated by money managers, who invest the fund's capital and attempt to produce capital gains and income for the fund's investors</a:t>
            </a:r>
          </a:p>
          <a:p>
            <a:r>
              <a:rPr lang="en-US" dirty="0"/>
              <a:t>diversified – less risky than stocks – less work</a:t>
            </a:r>
          </a:p>
          <a:p>
            <a:r>
              <a:rPr lang="en-US" dirty="0"/>
              <a:t>fees</a:t>
            </a:r>
          </a:p>
        </p:txBody>
      </p:sp>
    </p:spTree>
    <p:extLst>
      <p:ext uri="{BB962C8B-B14F-4D97-AF65-F5344CB8AC3E}">
        <p14:creationId xmlns:p14="http://schemas.microsoft.com/office/powerpoint/2010/main" val="4062477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93896-11B3-4BF5-9004-6C4DE3A8AD5B}"/>
              </a:ext>
            </a:extLst>
          </p:cNvPr>
          <p:cNvSpPr>
            <a:spLocks noGrp="1"/>
          </p:cNvSpPr>
          <p:nvPr>
            <p:ph type="title"/>
          </p:nvPr>
        </p:nvSpPr>
        <p:spPr/>
        <p:txBody>
          <a:bodyPr/>
          <a:lstStyle/>
          <a:p>
            <a:r>
              <a:rPr lang="en-US" dirty="0"/>
              <a:t>What is the S&amp;P 500?</a:t>
            </a:r>
          </a:p>
        </p:txBody>
      </p:sp>
      <p:sp>
        <p:nvSpPr>
          <p:cNvPr id="3" name="Content Placeholder 2">
            <a:extLst>
              <a:ext uri="{FF2B5EF4-FFF2-40B4-BE49-F238E27FC236}">
                <a16:creationId xmlns:a16="http://schemas.microsoft.com/office/drawing/2014/main" id="{5B4BC014-AF5A-4A3A-AD8E-5FEBB334C742}"/>
              </a:ext>
            </a:extLst>
          </p:cNvPr>
          <p:cNvSpPr>
            <a:spLocks noGrp="1"/>
          </p:cNvSpPr>
          <p:nvPr>
            <p:ph idx="1"/>
          </p:nvPr>
        </p:nvSpPr>
        <p:spPr/>
        <p:txBody>
          <a:bodyPr/>
          <a:lstStyle/>
          <a:p>
            <a:r>
              <a:rPr lang="en-US" dirty="0"/>
              <a:t>a stock market index that tracks the 500 most widely held stocks ​on the New York Stock Exchange or NASDAQ</a:t>
            </a:r>
          </a:p>
          <a:p>
            <a:r>
              <a:rPr lang="en-US" dirty="0"/>
              <a:t>often used as an leading economic indicator of how well the U.S. economy is doing</a:t>
            </a:r>
          </a:p>
          <a:p>
            <a:r>
              <a:rPr lang="en-US" dirty="0"/>
              <a:t>to be included in the S&amp;P 500, a company must be located in the United States, have a share market value of at least $5.3 billion, at least 50 percent of the corporation's stock must be available to the public and must have at least four consecutive quarters of positive earnings.</a:t>
            </a:r>
          </a:p>
        </p:txBody>
      </p:sp>
    </p:spTree>
    <p:extLst>
      <p:ext uri="{BB962C8B-B14F-4D97-AF65-F5344CB8AC3E}">
        <p14:creationId xmlns:p14="http://schemas.microsoft.com/office/powerpoint/2010/main" val="301280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C9966-DC36-4606-877F-EDC7F77DAF55}"/>
              </a:ext>
            </a:extLst>
          </p:cNvPr>
          <p:cNvSpPr>
            <a:spLocks noGrp="1"/>
          </p:cNvSpPr>
          <p:nvPr>
            <p:ph type="title"/>
          </p:nvPr>
        </p:nvSpPr>
        <p:spPr/>
        <p:txBody>
          <a:bodyPr/>
          <a:lstStyle/>
          <a:p>
            <a:r>
              <a:rPr lang="en-US" dirty="0"/>
              <a:t>What is the Dow Jones Average?</a:t>
            </a:r>
          </a:p>
        </p:txBody>
      </p:sp>
      <p:sp>
        <p:nvSpPr>
          <p:cNvPr id="3" name="Content Placeholder 2">
            <a:extLst>
              <a:ext uri="{FF2B5EF4-FFF2-40B4-BE49-F238E27FC236}">
                <a16:creationId xmlns:a16="http://schemas.microsoft.com/office/drawing/2014/main" id="{609DAFBA-6A34-4C99-BF08-B0180C5C5D3F}"/>
              </a:ext>
            </a:extLst>
          </p:cNvPr>
          <p:cNvSpPr>
            <a:spLocks noGrp="1"/>
          </p:cNvSpPr>
          <p:nvPr>
            <p:ph idx="1"/>
          </p:nvPr>
        </p:nvSpPr>
        <p:spPr/>
        <p:txBody>
          <a:bodyPr>
            <a:normAutofit lnSpcReduction="10000"/>
          </a:bodyPr>
          <a:lstStyle/>
          <a:p>
            <a:r>
              <a:rPr lang="en-US" dirty="0"/>
              <a:t>stock market indices that represent the U.S. economy in three sectors: industry, transportation and utilities</a:t>
            </a:r>
          </a:p>
          <a:p>
            <a:r>
              <a:rPr lang="en-US" dirty="0"/>
              <a:t>weighted average of 30 significant “blue chip” stocks traded on the NYSE and the NASDAQ</a:t>
            </a:r>
          </a:p>
          <a:p>
            <a:r>
              <a:rPr lang="en-US" dirty="0"/>
              <a:t>the averages are calculated by adding up the stock prices of all companies in each index, and dividing it by the number of companies</a:t>
            </a:r>
          </a:p>
          <a:p>
            <a:r>
              <a:rPr lang="en-US" dirty="0"/>
              <a:t>price-weighted index - this means stocks with higher share prices are given a greater weight in the index.</a:t>
            </a:r>
          </a:p>
          <a:p>
            <a:endParaRPr lang="en-US" dirty="0"/>
          </a:p>
        </p:txBody>
      </p:sp>
    </p:spTree>
    <p:extLst>
      <p:ext uri="{BB962C8B-B14F-4D97-AF65-F5344CB8AC3E}">
        <p14:creationId xmlns:p14="http://schemas.microsoft.com/office/powerpoint/2010/main" val="232973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Need a Will?</a:t>
            </a:r>
          </a:p>
        </p:txBody>
      </p:sp>
      <p:sp>
        <p:nvSpPr>
          <p:cNvPr id="3" name="Content Placeholder 2"/>
          <p:cNvSpPr>
            <a:spLocks noGrp="1"/>
          </p:cNvSpPr>
          <p:nvPr>
            <p:ph idx="1"/>
          </p:nvPr>
        </p:nvSpPr>
        <p:spPr/>
        <p:txBody>
          <a:bodyPr>
            <a:normAutofit/>
          </a:bodyPr>
          <a:lstStyle/>
          <a:p>
            <a:r>
              <a:rPr lang="en-US" dirty="0"/>
              <a:t>if you own property, are married, own a business, or have a dependent, the answer is yes</a:t>
            </a:r>
          </a:p>
          <a:p>
            <a:r>
              <a:rPr lang="en-US" dirty="0"/>
              <a:t>a will gives you sole discretion over the distribution of your assets</a:t>
            </a:r>
          </a:p>
          <a:p>
            <a:r>
              <a:rPr lang="en-US" dirty="0"/>
              <a:t>without a will, the state will oversee the distribution of your assets</a:t>
            </a:r>
          </a:p>
          <a:p>
            <a:r>
              <a:rPr lang="en-US" dirty="0"/>
              <a:t>creating a will also minimizes tensions and feuding among survivors</a:t>
            </a:r>
          </a:p>
          <a:p>
            <a:r>
              <a:rPr lang="en-US" dirty="0"/>
              <a:t>if you are charitably inclined, a will also lets you direct your assets to the charity of your choice</a:t>
            </a:r>
          </a:p>
        </p:txBody>
      </p:sp>
    </p:spTree>
    <p:extLst>
      <p:ext uri="{BB962C8B-B14F-4D97-AF65-F5344CB8AC3E}">
        <p14:creationId xmlns:p14="http://schemas.microsoft.com/office/powerpoint/2010/main" val="1266160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 Living Will?</a:t>
            </a:r>
          </a:p>
        </p:txBody>
      </p:sp>
      <p:sp>
        <p:nvSpPr>
          <p:cNvPr id="3" name="Content Placeholder 2"/>
          <p:cNvSpPr>
            <a:spLocks noGrp="1"/>
          </p:cNvSpPr>
          <p:nvPr>
            <p:ph idx="1"/>
          </p:nvPr>
        </p:nvSpPr>
        <p:spPr/>
        <p:txBody>
          <a:bodyPr/>
          <a:lstStyle/>
          <a:p>
            <a:r>
              <a:rPr lang="en-US" dirty="0"/>
              <a:t>a legal document that allows you to express your wishes to doctors in case you become incapacitated</a:t>
            </a:r>
          </a:p>
          <a:p>
            <a:r>
              <a:rPr lang="en-US" dirty="0"/>
              <a:t>you can outline whether or not you want your life to be artificially prolonged in the event of a devastating illness or injury</a:t>
            </a:r>
          </a:p>
          <a:p>
            <a:r>
              <a:rPr lang="en-US" dirty="0"/>
              <a:t>often combined with a "health care proxy," which allows you to designate someone to make health care decisions for you if you become incapacitated</a:t>
            </a:r>
          </a:p>
          <a:p>
            <a:r>
              <a:rPr lang="en-US" dirty="0"/>
              <a:t>together make up what's called an "advanced health care directive."</a:t>
            </a:r>
          </a:p>
        </p:txBody>
      </p:sp>
    </p:spTree>
    <p:extLst>
      <p:ext uri="{BB962C8B-B14F-4D97-AF65-F5344CB8AC3E}">
        <p14:creationId xmlns:p14="http://schemas.microsoft.com/office/powerpoint/2010/main" val="212075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2EE8-A629-44E2-9375-67B6FA701144}"/>
              </a:ext>
            </a:extLst>
          </p:cNvPr>
          <p:cNvSpPr>
            <a:spLocks noGrp="1"/>
          </p:cNvSpPr>
          <p:nvPr>
            <p:ph type="title"/>
          </p:nvPr>
        </p:nvSpPr>
        <p:spPr/>
        <p:txBody>
          <a:bodyPr>
            <a:normAutofit fontScale="90000"/>
          </a:bodyPr>
          <a:lstStyle/>
          <a:p>
            <a:r>
              <a:rPr lang="en-US" dirty="0"/>
              <a:t>How Do I Figure Out My Financial Priorities?</a:t>
            </a:r>
          </a:p>
        </p:txBody>
      </p:sp>
      <p:sp>
        <p:nvSpPr>
          <p:cNvPr id="3" name="Content Placeholder 2">
            <a:extLst>
              <a:ext uri="{FF2B5EF4-FFF2-40B4-BE49-F238E27FC236}">
                <a16:creationId xmlns:a16="http://schemas.microsoft.com/office/drawing/2014/main" id="{4053DC7E-4979-41CB-935B-6505558C03CF}"/>
              </a:ext>
            </a:extLst>
          </p:cNvPr>
          <p:cNvSpPr>
            <a:spLocks noGrp="1"/>
          </p:cNvSpPr>
          <p:nvPr>
            <p:ph idx="1"/>
          </p:nvPr>
        </p:nvSpPr>
        <p:spPr/>
        <p:txBody>
          <a:bodyPr/>
          <a:lstStyle/>
          <a:p>
            <a:r>
              <a:rPr lang="en-US" dirty="0"/>
              <a:t>make a list of all the things that you will need to feel secure and happy… then, define each one and estimate the cost</a:t>
            </a:r>
          </a:p>
          <a:p>
            <a:r>
              <a:rPr lang="en-US" dirty="0"/>
              <a:t>rank the list in order of importance</a:t>
            </a:r>
          </a:p>
          <a:p>
            <a:r>
              <a:rPr lang="en-US" dirty="0"/>
              <a:t>look at your budget and decide what can be allocated towards your goals</a:t>
            </a:r>
          </a:p>
          <a:p>
            <a:r>
              <a:rPr lang="en-US" dirty="0"/>
              <a:t>keep the list to less than five and work on a few at a time</a:t>
            </a:r>
          </a:p>
          <a:p>
            <a:endParaRPr lang="en-US" dirty="0"/>
          </a:p>
          <a:p>
            <a:endParaRPr lang="en-US" dirty="0"/>
          </a:p>
          <a:p>
            <a:endParaRPr lang="en-US" dirty="0"/>
          </a:p>
        </p:txBody>
      </p:sp>
    </p:spTree>
    <p:extLst>
      <p:ext uri="{BB962C8B-B14F-4D97-AF65-F5344CB8AC3E}">
        <p14:creationId xmlns:p14="http://schemas.microsoft.com/office/powerpoint/2010/main" val="70300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D448-D334-4004-B47A-54BFF5280420}"/>
              </a:ext>
            </a:extLst>
          </p:cNvPr>
          <p:cNvSpPr>
            <a:spLocks noGrp="1"/>
          </p:cNvSpPr>
          <p:nvPr>
            <p:ph type="title"/>
          </p:nvPr>
        </p:nvSpPr>
        <p:spPr/>
        <p:txBody>
          <a:bodyPr>
            <a:normAutofit fontScale="90000"/>
          </a:bodyPr>
          <a:lstStyle/>
          <a:p>
            <a:r>
              <a:rPr lang="en-US" dirty="0"/>
              <a:t>How Can I Stop Living Paycheck to Paycheck?</a:t>
            </a:r>
          </a:p>
        </p:txBody>
      </p:sp>
      <p:sp>
        <p:nvSpPr>
          <p:cNvPr id="3" name="Content Placeholder 2">
            <a:extLst>
              <a:ext uri="{FF2B5EF4-FFF2-40B4-BE49-F238E27FC236}">
                <a16:creationId xmlns:a16="http://schemas.microsoft.com/office/drawing/2014/main" id="{976839ED-7DD9-4783-AE5C-F3D986D8B3D1}"/>
              </a:ext>
            </a:extLst>
          </p:cNvPr>
          <p:cNvSpPr>
            <a:spLocks noGrp="1"/>
          </p:cNvSpPr>
          <p:nvPr>
            <p:ph idx="1"/>
          </p:nvPr>
        </p:nvSpPr>
        <p:spPr/>
        <p:txBody>
          <a:bodyPr>
            <a:normAutofit/>
          </a:bodyPr>
          <a:lstStyle/>
          <a:p>
            <a:r>
              <a:rPr lang="en-US" dirty="0"/>
              <a:t>prioritize your spending – needs vs. wants</a:t>
            </a:r>
          </a:p>
          <a:p>
            <a:r>
              <a:rPr lang="en-US" dirty="0"/>
              <a:t>credit cards – the evil within</a:t>
            </a:r>
          </a:p>
          <a:p>
            <a:r>
              <a:rPr lang="en-US" dirty="0"/>
              <a:t>track and categorize your expenses for a few months and see where your money is going… look for where you can trim expenses</a:t>
            </a:r>
          </a:p>
          <a:p>
            <a:r>
              <a:rPr lang="en-US" dirty="0"/>
              <a:t>if you are in a relationship, get the buy in from your partner and work together</a:t>
            </a:r>
          </a:p>
          <a:p>
            <a:endParaRPr lang="en-US" dirty="0"/>
          </a:p>
        </p:txBody>
      </p:sp>
    </p:spTree>
    <p:extLst>
      <p:ext uri="{BB962C8B-B14F-4D97-AF65-F5344CB8AC3E}">
        <p14:creationId xmlns:p14="http://schemas.microsoft.com/office/powerpoint/2010/main" val="174151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DC4F-3CB9-49AD-9DC5-B9EB56AA7DD2}"/>
              </a:ext>
            </a:extLst>
          </p:cNvPr>
          <p:cNvSpPr>
            <a:spLocks noGrp="1"/>
          </p:cNvSpPr>
          <p:nvPr>
            <p:ph type="title"/>
          </p:nvPr>
        </p:nvSpPr>
        <p:spPr/>
        <p:txBody>
          <a:bodyPr/>
          <a:lstStyle/>
          <a:p>
            <a:r>
              <a:rPr lang="en-US" dirty="0"/>
              <a:t>How Do I Pick a Financial Institution?</a:t>
            </a:r>
          </a:p>
        </p:txBody>
      </p:sp>
      <p:sp>
        <p:nvSpPr>
          <p:cNvPr id="3" name="Content Placeholder 2">
            <a:extLst>
              <a:ext uri="{FF2B5EF4-FFF2-40B4-BE49-F238E27FC236}">
                <a16:creationId xmlns:a16="http://schemas.microsoft.com/office/drawing/2014/main" id="{54AF09DE-9AE0-4DA7-9D23-83987E067627}"/>
              </a:ext>
            </a:extLst>
          </p:cNvPr>
          <p:cNvSpPr>
            <a:spLocks noGrp="1"/>
          </p:cNvSpPr>
          <p:nvPr>
            <p:ph idx="1"/>
          </p:nvPr>
        </p:nvSpPr>
        <p:spPr/>
        <p:txBody>
          <a:bodyPr/>
          <a:lstStyle/>
          <a:p>
            <a:r>
              <a:rPr lang="en-US" dirty="0"/>
              <a:t>fees</a:t>
            </a:r>
          </a:p>
          <a:p>
            <a:r>
              <a:rPr lang="en-US" dirty="0"/>
              <a:t>interest rates</a:t>
            </a:r>
          </a:p>
          <a:p>
            <a:r>
              <a:rPr lang="en-US" dirty="0"/>
              <a:t>customer service</a:t>
            </a:r>
          </a:p>
          <a:p>
            <a:r>
              <a:rPr lang="en-US" dirty="0"/>
              <a:t>convenience</a:t>
            </a:r>
          </a:p>
          <a:p>
            <a:r>
              <a:rPr lang="en-US" dirty="0"/>
              <a:t>don’t be afraid to change</a:t>
            </a:r>
          </a:p>
          <a:p>
            <a:endParaRPr lang="en-US" dirty="0"/>
          </a:p>
        </p:txBody>
      </p:sp>
    </p:spTree>
    <p:extLst>
      <p:ext uri="{BB962C8B-B14F-4D97-AF65-F5344CB8AC3E}">
        <p14:creationId xmlns:p14="http://schemas.microsoft.com/office/powerpoint/2010/main" val="414301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F6DA-3102-4EF3-8E6F-F905452AD028}"/>
              </a:ext>
            </a:extLst>
          </p:cNvPr>
          <p:cNvSpPr>
            <a:spLocks noGrp="1"/>
          </p:cNvSpPr>
          <p:nvPr>
            <p:ph type="title"/>
          </p:nvPr>
        </p:nvSpPr>
        <p:spPr/>
        <p:txBody>
          <a:bodyPr/>
          <a:lstStyle/>
          <a:p>
            <a:r>
              <a:rPr lang="en-US" dirty="0"/>
              <a:t>How Do I Determine My Net Worth?</a:t>
            </a:r>
          </a:p>
        </p:txBody>
      </p:sp>
      <p:sp>
        <p:nvSpPr>
          <p:cNvPr id="3" name="Content Placeholder 2">
            <a:extLst>
              <a:ext uri="{FF2B5EF4-FFF2-40B4-BE49-F238E27FC236}">
                <a16:creationId xmlns:a16="http://schemas.microsoft.com/office/drawing/2014/main" id="{6D46D6A1-8011-4701-8CF2-56CC03301231}"/>
              </a:ext>
            </a:extLst>
          </p:cNvPr>
          <p:cNvSpPr>
            <a:spLocks noGrp="1"/>
          </p:cNvSpPr>
          <p:nvPr>
            <p:ph idx="1"/>
          </p:nvPr>
        </p:nvSpPr>
        <p:spPr/>
        <p:txBody>
          <a:bodyPr/>
          <a:lstStyle/>
          <a:p>
            <a:r>
              <a:rPr lang="en-US" dirty="0"/>
              <a:t>assets – liabilities = net worth</a:t>
            </a:r>
          </a:p>
          <a:p>
            <a:r>
              <a:rPr lang="en-US" dirty="0"/>
              <a:t>assets – cash, investments, home and vehicles, personal items, life insurance</a:t>
            </a:r>
          </a:p>
          <a:p>
            <a:r>
              <a:rPr lang="en-US" dirty="0"/>
              <a:t>liabilities – home, auto or personal loans, mortgage, credit cards, tax bills</a:t>
            </a:r>
          </a:p>
        </p:txBody>
      </p:sp>
    </p:spTree>
    <p:extLst>
      <p:ext uri="{BB962C8B-B14F-4D97-AF65-F5344CB8AC3E}">
        <p14:creationId xmlns:p14="http://schemas.microsoft.com/office/powerpoint/2010/main" val="121742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992C-1CEB-4010-8F2C-C8D677DAF6DF}"/>
              </a:ext>
            </a:extLst>
          </p:cNvPr>
          <p:cNvSpPr>
            <a:spLocks noGrp="1"/>
          </p:cNvSpPr>
          <p:nvPr>
            <p:ph type="title"/>
          </p:nvPr>
        </p:nvSpPr>
        <p:spPr/>
        <p:txBody>
          <a:bodyPr>
            <a:normAutofit fontScale="90000"/>
          </a:bodyPr>
          <a:lstStyle/>
          <a:p>
            <a:r>
              <a:rPr lang="en-US" dirty="0"/>
              <a:t>Simple Interest vs. Compound Interest</a:t>
            </a:r>
            <a:br>
              <a:rPr lang="en-US" dirty="0"/>
            </a:br>
            <a:r>
              <a:rPr lang="en-US" dirty="0"/>
              <a:t>What's The Difference?</a:t>
            </a:r>
          </a:p>
        </p:txBody>
      </p:sp>
      <p:sp>
        <p:nvSpPr>
          <p:cNvPr id="3" name="Content Placeholder 2">
            <a:extLst>
              <a:ext uri="{FF2B5EF4-FFF2-40B4-BE49-F238E27FC236}">
                <a16:creationId xmlns:a16="http://schemas.microsoft.com/office/drawing/2014/main" id="{C3D1DF90-D90C-401C-9E23-8A2C6D714150}"/>
              </a:ext>
            </a:extLst>
          </p:cNvPr>
          <p:cNvSpPr>
            <a:spLocks noGrp="1"/>
          </p:cNvSpPr>
          <p:nvPr>
            <p:ph idx="1"/>
          </p:nvPr>
        </p:nvSpPr>
        <p:spPr/>
        <p:txBody>
          <a:bodyPr/>
          <a:lstStyle/>
          <a:p>
            <a:r>
              <a:rPr lang="en-US" dirty="0"/>
              <a:t>simple interest - principal, or amount borrowed, multiplied by the rate agreed upon between the lender and borrower multiplied by the number of years the account is to be repaid</a:t>
            </a:r>
            <a:r>
              <a:rPr lang="en-US" sz="1800" dirty="0"/>
              <a:t>. (borrow $1,000 at a 5 percent interest rate for three years, the simple interest due on the account is $150 ($1,000 x .05 x 3).</a:t>
            </a:r>
          </a:p>
          <a:p>
            <a:r>
              <a:rPr lang="en-US" dirty="0"/>
              <a:t>compound interest – interest on interest.  The interest is calculated daily or monthly and added back into the original amount. </a:t>
            </a:r>
          </a:p>
          <a:p>
            <a:r>
              <a:rPr lang="en-US" dirty="0"/>
              <a:t>the higher the rate, the worse compound interest can be</a:t>
            </a:r>
          </a:p>
        </p:txBody>
      </p:sp>
    </p:spTree>
    <p:extLst>
      <p:ext uri="{BB962C8B-B14F-4D97-AF65-F5344CB8AC3E}">
        <p14:creationId xmlns:p14="http://schemas.microsoft.com/office/powerpoint/2010/main" val="58711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4F00-FC10-4FDE-99FA-FD169EE96E6B}"/>
              </a:ext>
            </a:extLst>
          </p:cNvPr>
          <p:cNvSpPr>
            <a:spLocks noGrp="1"/>
          </p:cNvSpPr>
          <p:nvPr>
            <p:ph type="title"/>
          </p:nvPr>
        </p:nvSpPr>
        <p:spPr/>
        <p:txBody>
          <a:bodyPr/>
          <a:lstStyle/>
          <a:p>
            <a:r>
              <a:rPr lang="en-US" dirty="0"/>
              <a:t>APY and APR – What do they mean?</a:t>
            </a:r>
          </a:p>
        </p:txBody>
      </p:sp>
      <p:sp>
        <p:nvSpPr>
          <p:cNvPr id="3" name="Content Placeholder 2">
            <a:extLst>
              <a:ext uri="{FF2B5EF4-FFF2-40B4-BE49-F238E27FC236}">
                <a16:creationId xmlns:a16="http://schemas.microsoft.com/office/drawing/2014/main" id="{DB2A8943-2E79-4C7C-B0B8-E203E813759E}"/>
              </a:ext>
            </a:extLst>
          </p:cNvPr>
          <p:cNvSpPr>
            <a:spLocks noGrp="1"/>
          </p:cNvSpPr>
          <p:nvPr>
            <p:ph idx="1"/>
          </p:nvPr>
        </p:nvSpPr>
        <p:spPr/>
        <p:txBody>
          <a:bodyPr/>
          <a:lstStyle/>
          <a:p>
            <a:r>
              <a:rPr lang="en-US" dirty="0"/>
              <a:t>APR – annul percentage rate – used when borrowing money.  May be different from the “nominal interest rate” because it includes lender fees. Always compare the APR on loans, not the nominal rate.</a:t>
            </a:r>
          </a:p>
          <a:p>
            <a:r>
              <a:rPr lang="en-US" dirty="0"/>
              <a:t>APY – annual percentage yield – used for consumer investments. The deposit accrues interest at the interest rate offered by the financial institution. However, the compounding frequency may be different or there may be other fees that eat into the effective yield of the investment. Always use the APY when comparing deposit rates.</a:t>
            </a:r>
          </a:p>
        </p:txBody>
      </p:sp>
    </p:spTree>
    <p:extLst>
      <p:ext uri="{BB962C8B-B14F-4D97-AF65-F5344CB8AC3E}">
        <p14:creationId xmlns:p14="http://schemas.microsoft.com/office/powerpoint/2010/main" val="304662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Difference Between FHA and Conventional Loans?</a:t>
            </a:r>
          </a:p>
        </p:txBody>
      </p:sp>
      <p:sp>
        <p:nvSpPr>
          <p:cNvPr id="3" name="Content Placeholder 2"/>
          <p:cNvSpPr>
            <a:spLocks noGrp="1"/>
          </p:cNvSpPr>
          <p:nvPr>
            <p:ph idx="1"/>
          </p:nvPr>
        </p:nvSpPr>
        <p:spPr/>
        <p:txBody>
          <a:bodyPr>
            <a:normAutofit lnSpcReduction="10000"/>
          </a:bodyPr>
          <a:lstStyle/>
          <a:p>
            <a:r>
              <a:rPr lang="en-US" dirty="0"/>
              <a:t>conventional</a:t>
            </a:r>
          </a:p>
          <a:p>
            <a:pPr lvl="1">
              <a:buFont typeface="Wingdings" panose="05000000000000000000" pitchFamily="2" charset="2"/>
              <a:buChar char="§"/>
            </a:pPr>
            <a:r>
              <a:rPr lang="en-US" dirty="0"/>
              <a:t>present the most risk for lenders since they are not insured by the federal government</a:t>
            </a:r>
          </a:p>
          <a:p>
            <a:pPr lvl="1">
              <a:buFont typeface="Wingdings" panose="05000000000000000000" pitchFamily="2" charset="2"/>
              <a:buChar char="§"/>
            </a:pPr>
            <a:r>
              <a:rPr lang="en-US" dirty="0"/>
              <a:t>credit reports with no significant blemishes and credit scores of at least 680 to qualify</a:t>
            </a:r>
          </a:p>
          <a:p>
            <a:pPr lvl="1">
              <a:buFont typeface="Wingdings" panose="05000000000000000000" pitchFamily="2" charset="2"/>
              <a:buChar char="§"/>
            </a:pPr>
            <a:r>
              <a:rPr lang="en-US" dirty="0"/>
              <a:t>less than 20% down payment, pay mortgage insurance until loan-to-value reaches 80%</a:t>
            </a:r>
          </a:p>
          <a:p>
            <a:pPr>
              <a:buFont typeface="Wingdings" panose="05000000000000000000" pitchFamily="2" charset="2"/>
              <a:buChar char="§"/>
            </a:pPr>
            <a:r>
              <a:rPr lang="en-US" dirty="0"/>
              <a:t>FHA</a:t>
            </a:r>
          </a:p>
          <a:p>
            <a:pPr lvl="1">
              <a:buFont typeface="Wingdings" panose="05000000000000000000" pitchFamily="2" charset="2"/>
              <a:buChar char="§"/>
            </a:pPr>
            <a:r>
              <a:rPr lang="en-US" sz="1600" dirty="0"/>
              <a:t> </a:t>
            </a:r>
            <a:r>
              <a:rPr lang="en-US" dirty="0"/>
              <a:t>federal government insures mortgages with looser qualifying standards </a:t>
            </a:r>
          </a:p>
          <a:p>
            <a:pPr lvl="1">
              <a:buFont typeface="Wingdings" panose="05000000000000000000" pitchFamily="2" charset="2"/>
              <a:buChar char="§"/>
            </a:pPr>
            <a:r>
              <a:rPr lang="en-US" dirty="0"/>
              <a:t>don’t need stellar credit and can get approved with credit scores as low as 580, with at a least a 3.5% down payment </a:t>
            </a:r>
          </a:p>
        </p:txBody>
      </p:sp>
    </p:spTree>
    <p:extLst>
      <p:ext uri="{BB962C8B-B14F-4D97-AF65-F5344CB8AC3E}">
        <p14:creationId xmlns:p14="http://schemas.microsoft.com/office/powerpoint/2010/main" val="40994189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314</TotalTime>
  <Words>1766</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Garamond</vt:lpstr>
      <vt:lpstr>Wingdings</vt:lpstr>
      <vt:lpstr>Organic</vt:lpstr>
      <vt:lpstr>Financial FAQ  Session One</vt:lpstr>
      <vt:lpstr>Why Do I Need an Emergency Fund and How Much Do I Need?</vt:lpstr>
      <vt:lpstr>How Do I Figure Out My Financial Priorities?</vt:lpstr>
      <vt:lpstr>How Can I Stop Living Paycheck to Paycheck?</vt:lpstr>
      <vt:lpstr>How Do I Pick a Financial Institution?</vt:lpstr>
      <vt:lpstr>How Do I Determine My Net Worth?</vt:lpstr>
      <vt:lpstr>Simple Interest vs. Compound Interest What's The Difference?</vt:lpstr>
      <vt:lpstr>APY and APR – What do they mean?</vt:lpstr>
      <vt:lpstr>What's the Difference Between FHA and Conventional Loans?</vt:lpstr>
      <vt:lpstr>Online Lenders – Are They Safe?</vt:lpstr>
      <vt:lpstr>What Are Credit Scores and How  Are They Calculated?</vt:lpstr>
      <vt:lpstr>What Is a Credit Report and When Is It Used?</vt:lpstr>
      <vt:lpstr>How Long Do Bad Accounts and Legal Issues Stay on My Credit Report?</vt:lpstr>
      <vt:lpstr>How Can I Dispute Errors on  My Credit Report?</vt:lpstr>
      <vt:lpstr>Should I Get a Bill Consolidation Loan to Pay Off My Credit Cards?</vt:lpstr>
      <vt:lpstr>What Do I Do If I’m Past Due or I Know I’m Going to Have Trouble Paying A Bill?</vt:lpstr>
      <vt:lpstr>How Do I Deal with Debt Collectors?</vt:lpstr>
      <vt:lpstr>How Will Debt Settlement Affect  my Credit Score?</vt:lpstr>
      <vt:lpstr>Bankruptcy – Pros and Cons</vt:lpstr>
      <vt:lpstr>What are Stocks?</vt:lpstr>
      <vt:lpstr>What are Bonds?</vt:lpstr>
      <vt:lpstr>What are Mutual Funds?</vt:lpstr>
      <vt:lpstr>What is the S&amp;P 500?</vt:lpstr>
      <vt:lpstr>What is the Dow Jones Average?</vt:lpstr>
      <vt:lpstr>Do I Need a Will?</vt:lpstr>
      <vt:lpstr>What About a Living Will?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FAQ</dc:title>
  <dc:creator>Rick Zimmerman</dc:creator>
  <cp:lastModifiedBy>Rick Zimmerman</cp:lastModifiedBy>
  <cp:revision>33</cp:revision>
  <dcterms:created xsi:type="dcterms:W3CDTF">2017-06-20T19:52:59Z</dcterms:created>
  <dcterms:modified xsi:type="dcterms:W3CDTF">2017-06-27T15:44:44Z</dcterms:modified>
</cp:coreProperties>
</file>